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2" r:id="rId4"/>
    <p:sldId id="258" r:id="rId5"/>
    <p:sldId id="259" r:id="rId6"/>
    <p:sldId id="260" r:id="rId7"/>
    <p:sldId id="261" r:id="rId8"/>
    <p:sldId id="263" r:id="rId9"/>
    <p:sldId id="264" r:id="rId10"/>
    <p:sldId id="266" r:id="rId11"/>
    <p:sldId id="269"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75782B7B-E3EF-4309-B304-D576AB48DAD2}" type="datetimeFigureOut">
              <a:rPr lang="en-US" smtClean="0"/>
              <a:t>7/17/2014</a:t>
            </a:fld>
            <a:endParaRPr lang="en-US"/>
          </a:p>
        </p:txBody>
      </p:sp>
      <p:sp>
        <p:nvSpPr>
          <p:cNvPr id="8" name="Slide Number Placeholder 7"/>
          <p:cNvSpPr>
            <a:spLocks noGrp="1"/>
          </p:cNvSpPr>
          <p:nvPr>
            <p:ph type="sldNum" sz="quarter" idx="11"/>
          </p:nvPr>
        </p:nvSpPr>
        <p:spPr/>
        <p:txBody>
          <a:bodyPr/>
          <a:lstStyle/>
          <a:p>
            <a:fld id="{5BF42B5E-FC45-47CE-AAE6-15792B4EBAB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82B7B-E3EF-4309-B304-D576AB48DAD2}"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782B7B-E3EF-4309-B304-D576AB48DAD2}"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75782B7B-E3EF-4309-B304-D576AB48DAD2}"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782B7B-E3EF-4309-B304-D576AB48DAD2}" type="datetimeFigureOut">
              <a:rPr lang="en-US" smtClean="0"/>
              <a:t>7/17/2014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F42B5E-FC45-47CE-AAE6-15792B4EBABA}"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75782B7B-E3EF-4309-B304-D576AB48DAD2}"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42B5E-FC45-47CE-AAE6-15792B4EBABA}"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75782B7B-E3EF-4309-B304-D576AB48DAD2}" type="datetimeFigureOut">
              <a:rPr lang="en-US" smtClean="0"/>
              <a:t>7/17/2014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F42B5E-FC45-47CE-AAE6-15792B4EBABA}"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5782B7B-E3EF-4309-B304-D576AB48DAD2}" type="datetimeFigureOut">
              <a:rPr lang="en-US" smtClean="0"/>
              <a:t>7/17/2014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82B7B-E3EF-4309-B304-D576AB48DAD2}" type="datetimeFigureOut">
              <a:rPr lang="en-US" smtClean="0"/>
              <a:t>7/17/2014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82B7B-E3EF-4309-B304-D576AB48DAD2}"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782B7B-E3EF-4309-B304-D576AB48DAD2}" type="datetimeFigureOut">
              <a:rPr lang="en-US" smtClean="0"/>
              <a:t>7/17/2014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F42B5E-FC45-47CE-AAE6-15792B4EBAB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5782B7B-E3EF-4309-B304-D576AB48DAD2}" type="datetimeFigureOut">
              <a:rPr lang="en-US" smtClean="0"/>
              <a:t>7/17/2014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5BF42B5E-FC45-47CE-AAE6-15792B4EBABA}"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g"/></Relationships>
</file>

<file path=ppt/slides/_rels/slide1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g"/><Relationship Id="rId4" Type="http://schemas.openxmlformats.org/officeDocument/2006/relationships/image" Target="../media/image33.jpg"/></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 y="0"/>
            <a:ext cx="10287000" cy="6858000"/>
          </a:xfrm>
          <a:prstGeom prst="rect">
            <a:avLst/>
          </a:prstGeom>
        </p:spPr>
      </p:pic>
      <p:sp>
        <p:nvSpPr>
          <p:cNvPr id="5" name="TextBox 4"/>
          <p:cNvSpPr txBox="1"/>
          <p:nvPr/>
        </p:nvSpPr>
        <p:spPr>
          <a:xfrm>
            <a:off x="0" y="2590800"/>
            <a:ext cx="9372600" cy="1323439"/>
          </a:xfrm>
          <a:prstGeom prst="rect">
            <a:avLst/>
          </a:prstGeom>
          <a:noFill/>
        </p:spPr>
        <p:txBody>
          <a:bodyPr wrap="square" rtlCol="0">
            <a:spAutoFit/>
          </a:bodyPr>
          <a:lstStyle/>
          <a:p>
            <a:r>
              <a:rPr lang="en-US" sz="8000" dirty="0" smtClean="0">
                <a:latin typeface="AR BERKLEY" panose="02000000000000000000" pitchFamily="2" charset="0"/>
              </a:rPr>
              <a:t> </a:t>
            </a:r>
            <a:r>
              <a:rPr lang="en-US" sz="8000" dirty="0" smtClean="0">
                <a:solidFill>
                  <a:srgbClr val="FFFF00"/>
                </a:solidFill>
                <a:effectLst>
                  <a:outerShdw blurRad="38100" dist="38100" dir="2700000" algn="tl">
                    <a:srgbClr val="000000">
                      <a:alpha val="43137"/>
                    </a:srgbClr>
                  </a:outerShdw>
                </a:effectLst>
                <a:latin typeface="AR BERKLEY" panose="02000000000000000000" pitchFamily="2" charset="0"/>
              </a:rPr>
              <a:t>Why Study German?</a:t>
            </a:r>
            <a:endParaRPr lang="en-US" sz="8000" dirty="0">
              <a:solidFill>
                <a:srgbClr val="FFFF00"/>
              </a:solidFill>
              <a:effectLst>
                <a:outerShdw blurRad="38100" dist="38100" dir="2700000" algn="tl">
                  <a:srgbClr val="000000">
                    <a:alpha val="43137"/>
                  </a:srgbClr>
                </a:outerShdw>
              </a:effectLst>
              <a:latin typeface="AR BERKLEY" panose="02000000000000000000" pitchFamily="2" charset="0"/>
            </a:endParaRPr>
          </a:p>
        </p:txBody>
      </p:sp>
    </p:spTree>
    <p:extLst>
      <p:ext uri="{BB962C8B-B14F-4D97-AF65-F5344CB8AC3E}">
        <p14:creationId xmlns:p14="http://schemas.microsoft.com/office/powerpoint/2010/main" val="2701197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4397828"/>
            <a:ext cx="3617686" cy="2626441"/>
          </a:xfrm>
          <a:prstGeom prst="rect">
            <a:avLst/>
          </a:prstGeom>
        </p:spPr>
      </p:pic>
      <p:sp>
        <p:nvSpPr>
          <p:cNvPr id="3" name="Content Placeholder 2"/>
          <p:cNvSpPr>
            <a:spLocks noGrp="1"/>
          </p:cNvSpPr>
          <p:nvPr>
            <p:ph idx="1"/>
          </p:nvPr>
        </p:nvSpPr>
        <p:spPr>
          <a:xfrm>
            <a:off x="457200" y="533400"/>
            <a:ext cx="8229600" cy="5592763"/>
          </a:xfrm>
        </p:spPr>
        <p:txBody>
          <a:bodyPr/>
          <a:lstStyle/>
          <a:p>
            <a:pPr marL="0" lvl="0" indent="0" algn="ctr">
              <a:buNone/>
            </a:pPr>
            <a:r>
              <a:rPr lang="en-US" sz="4000" b="1" dirty="0" smtClean="0">
                <a:solidFill>
                  <a:schemeClr val="tx1"/>
                </a:solidFill>
              </a:rPr>
              <a:t>Deutschland </a:t>
            </a:r>
            <a:r>
              <a:rPr lang="en-US" sz="4000" b="1" dirty="0" err="1" smtClean="0">
                <a:solidFill>
                  <a:schemeClr val="tx1"/>
                </a:solidFill>
              </a:rPr>
              <a:t>ist</a:t>
            </a:r>
            <a:r>
              <a:rPr lang="en-US" sz="4000" b="1" dirty="0">
                <a:solidFill>
                  <a:schemeClr val="tx1"/>
                </a:solidFill>
              </a:rPr>
              <a:t> </a:t>
            </a:r>
            <a:r>
              <a:rPr lang="en-US" sz="4000" b="1" dirty="0" err="1" smtClean="0">
                <a:solidFill>
                  <a:schemeClr val="tx1"/>
                </a:solidFill>
              </a:rPr>
              <a:t>Sportland</a:t>
            </a:r>
            <a:r>
              <a:rPr lang="en-US" sz="4000" b="1" dirty="0" smtClean="0">
                <a:solidFill>
                  <a:schemeClr val="tx1"/>
                </a:solidFill>
              </a:rPr>
              <a:t>! </a:t>
            </a:r>
            <a:endParaRPr lang="en-US" sz="4000" b="1" dirty="0">
              <a:solidFill>
                <a:schemeClr val="tx1"/>
              </a:solidFill>
            </a:endParaRPr>
          </a:p>
          <a:p>
            <a:pPr marL="0" indent="0">
              <a:buNone/>
            </a:pP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14" y="1426028"/>
            <a:ext cx="5283200" cy="2971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599" y="1426028"/>
            <a:ext cx="2384799" cy="3200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514" y="4495800"/>
            <a:ext cx="2320229" cy="223865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15000" y="4572000"/>
            <a:ext cx="3253882" cy="3143250"/>
          </a:xfrm>
          <a:prstGeom prst="rect">
            <a:avLst/>
          </a:prstGeom>
        </p:spPr>
      </p:pic>
    </p:spTree>
    <p:extLst>
      <p:ext uri="{BB962C8B-B14F-4D97-AF65-F5344CB8AC3E}">
        <p14:creationId xmlns:p14="http://schemas.microsoft.com/office/powerpoint/2010/main" val="28218657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pPr marL="0" lvl="0" indent="0" algn="ctr">
              <a:buNone/>
            </a:pPr>
            <a:r>
              <a:rPr lang="en-US" sz="4000" b="1" dirty="0" smtClean="0">
                <a:solidFill>
                  <a:schemeClr val="tx1"/>
                </a:solidFill>
              </a:rPr>
              <a:t>Deutschland </a:t>
            </a:r>
            <a:r>
              <a:rPr lang="en-US" sz="4000" b="1" dirty="0" err="1" smtClean="0">
                <a:solidFill>
                  <a:schemeClr val="tx1"/>
                </a:solidFill>
              </a:rPr>
              <a:t>ist</a:t>
            </a:r>
            <a:r>
              <a:rPr lang="en-US" sz="4000" b="1" dirty="0">
                <a:solidFill>
                  <a:schemeClr val="tx1"/>
                </a:solidFill>
              </a:rPr>
              <a:t> </a:t>
            </a:r>
            <a:r>
              <a:rPr lang="en-US" sz="4000" b="1" dirty="0" err="1" smtClean="0">
                <a:solidFill>
                  <a:schemeClr val="tx1"/>
                </a:solidFill>
              </a:rPr>
              <a:t>Filmland</a:t>
            </a:r>
            <a:r>
              <a:rPr lang="en-US" sz="4000" b="1" dirty="0" smtClean="0">
                <a:solidFill>
                  <a:schemeClr val="tx1"/>
                </a:solidFill>
              </a:rPr>
              <a:t>! </a:t>
            </a:r>
            <a:endParaRPr lang="en-US" sz="4000" b="1" dirty="0">
              <a:solidFill>
                <a:schemeClr val="tx1"/>
              </a:solidFill>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6" y="1300846"/>
            <a:ext cx="2038350" cy="295024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6344" y="1336201"/>
            <a:ext cx="3276600" cy="204787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5327" y="1932211"/>
            <a:ext cx="1965960" cy="277063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6941" y="4572000"/>
            <a:ext cx="2969410" cy="2030964"/>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6" y="4702843"/>
            <a:ext cx="3543300" cy="236220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10001" y="3552121"/>
            <a:ext cx="2398712" cy="3403953"/>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8712" y="2047254"/>
            <a:ext cx="3118611" cy="2338958"/>
          </a:xfrm>
          <a:prstGeom prst="rect">
            <a:avLst/>
          </a:prstGeom>
        </p:spPr>
      </p:pic>
    </p:spTree>
    <p:extLst>
      <p:ext uri="{BB962C8B-B14F-4D97-AF65-F5344CB8AC3E}">
        <p14:creationId xmlns:p14="http://schemas.microsoft.com/office/powerpoint/2010/main" val="832492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lstStyle/>
          <a:p>
            <a:pPr marL="0" lvl="0" indent="0" algn="ctr">
              <a:buNone/>
            </a:pPr>
            <a:r>
              <a:rPr lang="en-US" sz="4000" b="1" dirty="0" smtClean="0">
                <a:solidFill>
                  <a:srgbClr val="FF0000"/>
                </a:solidFill>
              </a:rPr>
              <a:t>Deutschland </a:t>
            </a:r>
            <a:r>
              <a:rPr lang="en-US" sz="4000" b="1" dirty="0" err="1" smtClean="0">
                <a:solidFill>
                  <a:srgbClr val="FF0000"/>
                </a:solidFill>
              </a:rPr>
              <a:t>ist</a:t>
            </a:r>
            <a:r>
              <a:rPr lang="en-US" sz="4000" b="1" dirty="0" smtClean="0">
                <a:solidFill>
                  <a:srgbClr val="FF0000"/>
                </a:solidFill>
              </a:rPr>
              <a:t> </a:t>
            </a:r>
            <a:r>
              <a:rPr lang="en-US" sz="4000" b="1" dirty="0" err="1" smtClean="0">
                <a:solidFill>
                  <a:srgbClr val="FF0000"/>
                </a:solidFill>
              </a:rPr>
              <a:t>wunderbar</a:t>
            </a:r>
            <a:r>
              <a:rPr lang="en-US" sz="4000" b="1" dirty="0" smtClean="0">
                <a:solidFill>
                  <a:srgbClr val="FF0000"/>
                </a:solidFill>
              </a:rPr>
              <a:t>!</a:t>
            </a:r>
            <a:endParaRPr lang="en-US" sz="4000" b="1" dirty="0">
              <a:solidFill>
                <a:srgbClr val="FF0000"/>
              </a:solidFill>
            </a:endParaRPr>
          </a:p>
          <a:p>
            <a:pPr marL="0" indent="0">
              <a:buNone/>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2014" y="4592902"/>
            <a:ext cx="3425371" cy="256902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799" y="1393372"/>
            <a:ext cx="4267200" cy="320040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14" y="2993572"/>
            <a:ext cx="3494314" cy="24892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28112" y="1404258"/>
            <a:ext cx="1915887" cy="128364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29000" y="4593772"/>
            <a:ext cx="3276600" cy="24384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057352"/>
            <a:ext cx="3429001" cy="1905000"/>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428" y="1393372"/>
            <a:ext cx="3483428" cy="1657379"/>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38999" y="2687902"/>
            <a:ext cx="2857500" cy="1905000"/>
          </a:xfrm>
          <a:prstGeom prst="rect">
            <a:avLst/>
          </a:prstGeom>
        </p:spPr>
      </p:pic>
    </p:spTree>
    <p:extLst>
      <p:ext uri="{BB962C8B-B14F-4D97-AF65-F5344CB8AC3E}">
        <p14:creationId xmlns:p14="http://schemas.microsoft.com/office/powerpoint/2010/main" val="41372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lvl="0" indent="0">
              <a:buNone/>
            </a:pPr>
            <a:endParaRPr lang="en-GB" sz="3600" dirty="0" smtClean="0">
              <a:solidFill>
                <a:schemeClr val="tx1"/>
              </a:solidFill>
            </a:endParaRPr>
          </a:p>
          <a:p>
            <a:pPr marL="0" lvl="0" indent="0">
              <a:buNone/>
            </a:pPr>
            <a:endParaRPr lang="en-GB" sz="3600" dirty="0" smtClean="0">
              <a:solidFill>
                <a:schemeClr val="tx1"/>
              </a:solidFill>
            </a:endParaRPr>
          </a:p>
          <a:p>
            <a:pPr marL="0" lvl="0" indent="0">
              <a:buNone/>
            </a:pPr>
            <a:r>
              <a:rPr lang="en-GB" sz="3600" dirty="0" smtClean="0">
                <a:solidFill>
                  <a:schemeClr val="tx1"/>
                </a:solidFill>
              </a:rPr>
              <a:t>Germany </a:t>
            </a:r>
            <a:r>
              <a:rPr lang="en-GB" sz="3600" dirty="0">
                <a:solidFill>
                  <a:schemeClr val="tx1"/>
                </a:solidFill>
              </a:rPr>
              <a:t>was among </a:t>
            </a:r>
            <a:r>
              <a:rPr lang="en-GB" sz="3600" b="1" dirty="0">
                <a:solidFill>
                  <a:schemeClr val="tx1"/>
                </a:solidFill>
              </a:rPr>
              <a:t>the world's two biggest exporters</a:t>
            </a:r>
            <a:r>
              <a:rPr lang="en-GB" sz="3600" dirty="0">
                <a:solidFill>
                  <a:schemeClr val="tx1"/>
                </a:solidFill>
              </a:rPr>
              <a:t> in 2013 for an 11th consecutive year; for six of those years, it ranked #1, even ahead of China.</a:t>
            </a:r>
            <a:endParaRPr lang="en-US" sz="3600" dirty="0">
              <a:solidFill>
                <a:schemeClr val="tx1"/>
              </a:solidFill>
            </a:endParaRPr>
          </a:p>
          <a:p>
            <a:pPr marL="0" indent="0">
              <a:buNone/>
            </a:pPr>
            <a:endParaRPr lang="en-US" sz="36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481" y="173242"/>
            <a:ext cx="1639937" cy="163993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057095"/>
            <a:ext cx="2438400" cy="15675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9371" y="4582886"/>
            <a:ext cx="2514600" cy="16764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53200" y="5044272"/>
            <a:ext cx="2218591" cy="158036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24100" y="263307"/>
            <a:ext cx="2590800" cy="1549873"/>
          </a:xfrm>
          <a:prstGeom prst="rect">
            <a:avLst/>
          </a:prstGeom>
        </p:spPr>
      </p:pic>
    </p:spTree>
    <p:extLst>
      <p:ext uri="{BB962C8B-B14F-4D97-AF65-F5344CB8AC3E}">
        <p14:creationId xmlns:p14="http://schemas.microsoft.com/office/powerpoint/2010/main" val="1497379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pPr marL="0" lvl="0" indent="0">
              <a:buNone/>
            </a:pPr>
            <a:r>
              <a:rPr lang="en-US" sz="2800" b="1" dirty="0">
                <a:solidFill>
                  <a:schemeClr val="tx1"/>
                </a:solidFill>
              </a:rPr>
              <a:t>Knowing German creates business opportunities</a:t>
            </a:r>
            <a:r>
              <a:rPr lang="en-US" sz="2800" dirty="0">
                <a:solidFill>
                  <a:schemeClr val="tx1"/>
                </a:solidFill>
              </a:rPr>
              <a:t>. More than 2,000 major American firms do business in German-speaking countries. More than 1,100 German companies do business in the US, providing an estimated 700,000 jobs for Americans. </a:t>
            </a:r>
            <a:endParaRPr lang="en-US" sz="2800" dirty="0" smtClean="0">
              <a:solidFill>
                <a:schemeClr val="tx1"/>
              </a:solidFill>
            </a:endParaRPr>
          </a:p>
          <a:p>
            <a:pPr marL="0" lvl="0" indent="0">
              <a:buNone/>
            </a:pPr>
            <a:endParaRPr lang="en-US" sz="2800" dirty="0">
              <a:solidFill>
                <a:schemeClr val="tx1"/>
              </a:solidFill>
            </a:endParaRPr>
          </a:p>
          <a:p>
            <a:pPr marL="0" lvl="0" indent="0">
              <a:buNone/>
            </a:pPr>
            <a:r>
              <a:rPr lang="en-US" sz="2800" dirty="0" smtClean="0">
                <a:solidFill>
                  <a:schemeClr val="tx1"/>
                </a:solidFill>
              </a:rPr>
              <a:t>Willy </a:t>
            </a:r>
            <a:r>
              <a:rPr lang="en-US" sz="2800" dirty="0">
                <a:solidFill>
                  <a:schemeClr val="tx1"/>
                </a:solidFill>
              </a:rPr>
              <a:t>Brandt, a former German chancellor, once said: “</a:t>
            </a:r>
            <a:r>
              <a:rPr lang="en-US" sz="2800" b="1" dirty="0">
                <a:solidFill>
                  <a:schemeClr val="tx1"/>
                </a:solidFill>
              </a:rPr>
              <a:t>If I’m selling to you, I speak your language. </a:t>
            </a:r>
            <a:r>
              <a:rPr lang="de-DE" sz="2800" b="1" dirty="0">
                <a:solidFill>
                  <a:schemeClr val="tx1"/>
                </a:solidFill>
              </a:rPr>
              <a:t>If I’m buying from you, dann müssen Sie Deutsch sprechen</a:t>
            </a:r>
            <a:r>
              <a:rPr lang="de-DE" sz="2800" dirty="0">
                <a:solidFill>
                  <a:schemeClr val="tx1"/>
                </a:solidFill>
              </a:rPr>
              <a:t>.”</a:t>
            </a:r>
            <a:endParaRPr lang="en-US" sz="2800" dirty="0">
              <a:solidFill>
                <a:schemeClr val="tx1"/>
              </a:solidFill>
            </a:endParaRP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505450"/>
            <a:ext cx="2133600" cy="12001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457200"/>
            <a:ext cx="1016094" cy="100859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6023670"/>
            <a:ext cx="2685755" cy="681930"/>
          </a:xfrm>
          <a:prstGeom prst="rect">
            <a:avLst/>
          </a:prstGeom>
        </p:spPr>
      </p:pic>
    </p:spTree>
    <p:extLst>
      <p:ext uri="{BB962C8B-B14F-4D97-AF65-F5344CB8AC3E}">
        <p14:creationId xmlns:p14="http://schemas.microsoft.com/office/powerpoint/2010/main" val="31277095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pPr marL="0" lvl="0" indent="0">
              <a:buNone/>
            </a:pPr>
            <a:r>
              <a:rPr lang="en-GB" sz="3600" dirty="0" smtClean="0">
                <a:solidFill>
                  <a:schemeClr val="tx1"/>
                </a:solidFill>
              </a:rPr>
              <a:t>Knowing </a:t>
            </a:r>
            <a:r>
              <a:rPr lang="en-GB" sz="3600" dirty="0">
                <a:solidFill>
                  <a:schemeClr val="tx1"/>
                </a:solidFill>
              </a:rPr>
              <a:t>German can </a:t>
            </a:r>
            <a:r>
              <a:rPr lang="en-GB" sz="3600" b="1" dirty="0">
                <a:solidFill>
                  <a:schemeClr val="tx1"/>
                </a:solidFill>
              </a:rPr>
              <a:t>boost your annual salary </a:t>
            </a:r>
            <a:r>
              <a:rPr lang="en-GB" sz="3600" b="1" dirty="0" smtClean="0">
                <a:solidFill>
                  <a:schemeClr val="tx1"/>
                </a:solidFill>
              </a:rPr>
              <a:t>in the US by </a:t>
            </a:r>
            <a:r>
              <a:rPr lang="en-GB" sz="3600" b="1" dirty="0">
                <a:solidFill>
                  <a:schemeClr val="tx1"/>
                </a:solidFill>
              </a:rPr>
              <a:t>4</a:t>
            </a:r>
            <a:r>
              <a:rPr lang="en-GB" sz="3600" b="1" dirty="0" smtClean="0">
                <a:solidFill>
                  <a:schemeClr val="tx1"/>
                </a:solidFill>
              </a:rPr>
              <a:t>%, </a:t>
            </a:r>
            <a:r>
              <a:rPr lang="en-GB" sz="3600" dirty="0" smtClean="0">
                <a:solidFill>
                  <a:schemeClr val="tx1"/>
                </a:solidFill>
              </a:rPr>
              <a:t>in Europe by even more.</a:t>
            </a:r>
            <a:endParaRPr lang="en-US" sz="3600" dirty="0">
              <a:solidFill>
                <a:schemeClr val="tx1"/>
              </a:solidFill>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2575560"/>
            <a:ext cx="4419600" cy="428244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597331"/>
            <a:ext cx="1782512" cy="242163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4038600"/>
            <a:ext cx="1657502" cy="2322402"/>
          </a:xfrm>
          <a:prstGeom prst="rect">
            <a:avLst/>
          </a:prstGeom>
        </p:spPr>
      </p:pic>
    </p:spTree>
    <p:extLst>
      <p:ext uri="{BB962C8B-B14F-4D97-AF65-F5344CB8AC3E}">
        <p14:creationId xmlns:p14="http://schemas.microsoft.com/office/powerpoint/2010/main" val="1245570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lvl="0" indent="0">
              <a:buNone/>
            </a:pPr>
            <a:r>
              <a:rPr lang="en-US" sz="3600" dirty="0">
                <a:solidFill>
                  <a:schemeClr val="tx1"/>
                </a:solidFill>
              </a:rPr>
              <a:t>German is the</a:t>
            </a:r>
            <a:r>
              <a:rPr lang="en-US" sz="3600" b="1" dirty="0">
                <a:solidFill>
                  <a:schemeClr val="tx1"/>
                </a:solidFill>
              </a:rPr>
              <a:t> Internet’s second language</a:t>
            </a:r>
            <a:r>
              <a:rPr lang="en-US" sz="3600" dirty="0">
                <a:solidFill>
                  <a:schemeClr val="tx1"/>
                </a:solidFill>
              </a:rPr>
              <a:t>. </a:t>
            </a:r>
            <a:r>
              <a:rPr lang="en-US" sz="3200" dirty="0">
                <a:solidFill>
                  <a:schemeClr val="tx1"/>
                </a:solidFill>
              </a:rPr>
              <a:t>57% of the world’s websites in 2011 were in English, followed by 7% in German, 5% in Japanese, 5% in Chinese, and 4% in Spanish. </a:t>
            </a:r>
          </a:p>
          <a:p>
            <a:pPr marL="0" indent="0">
              <a:buNone/>
            </a:pPr>
            <a:endParaRPr lang="en-US" sz="36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810000"/>
            <a:ext cx="9448800" cy="3048000"/>
          </a:xfrm>
          <a:prstGeom prst="rect">
            <a:avLst/>
          </a:prstGeom>
        </p:spPr>
      </p:pic>
    </p:spTree>
    <p:extLst>
      <p:ext uri="{BB962C8B-B14F-4D97-AF65-F5344CB8AC3E}">
        <p14:creationId xmlns:p14="http://schemas.microsoft.com/office/powerpoint/2010/main" val="2988029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pPr marL="0" lvl="0" indent="0">
              <a:buNone/>
            </a:pPr>
            <a:r>
              <a:rPr lang="en-US" sz="3600" b="1" dirty="0">
                <a:solidFill>
                  <a:schemeClr val="tx1"/>
                </a:solidFill>
              </a:rPr>
              <a:t>18% of all books published</a:t>
            </a:r>
            <a:r>
              <a:rPr lang="en-US" sz="3600" dirty="0">
                <a:solidFill>
                  <a:schemeClr val="tx1"/>
                </a:solidFill>
              </a:rPr>
              <a:t> in the world are in German</a:t>
            </a:r>
            <a:r>
              <a:rPr lang="en-US" dirty="0" smtClean="0"/>
              <a:t>.</a:t>
            </a:r>
          </a:p>
          <a:p>
            <a:pPr marL="0" lv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675" y="1981200"/>
            <a:ext cx="2019320" cy="287178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276600"/>
            <a:ext cx="2209800" cy="33147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2819400"/>
            <a:ext cx="1676400" cy="2514600"/>
          </a:xfrm>
          <a:prstGeom prst="rect">
            <a:avLst/>
          </a:prstGeom>
        </p:spPr>
      </p:pic>
    </p:spTree>
    <p:extLst>
      <p:ext uri="{BB962C8B-B14F-4D97-AF65-F5344CB8AC3E}">
        <p14:creationId xmlns:p14="http://schemas.microsoft.com/office/powerpoint/2010/main" val="3268595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6755994" cy="5440363"/>
          </a:xfrm>
        </p:spPr>
        <p:txBody>
          <a:bodyPr>
            <a:normAutofit/>
          </a:bodyPr>
          <a:lstStyle/>
          <a:p>
            <a:pPr marL="0" lvl="0" indent="0">
              <a:buNone/>
            </a:pPr>
            <a:r>
              <a:rPr lang="en-GB" sz="2800" dirty="0" smtClean="0">
                <a:solidFill>
                  <a:schemeClr val="tx1"/>
                </a:solidFill>
              </a:rPr>
              <a:t>Throughout history, Germans have been </a:t>
            </a:r>
            <a:r>
              <a:rPr lang="en-GB" sz="2800" b="1" dirty="0">
                <a:solidFill>
                  <a:schemeClr val="tx1"/>
                </a:solidFill>
              </a:rPr>
              <a:t>innovators</a:t>
            </a:r>
            <a:r>
              <a:rPr lang="en-GB" sz="2800" dirty="0">
                <a:solidFill>
                  <a:schemeClr val="tx1"/>
                </a:solidFill>
              </a:rPr>
              <a:t>. </a:t>
            </a:r>
            <a:r>
              <a:rPr lang="en-US" sz="2800" dirty="0" smtClean="0">
                <a:solidFill>
                  <a:schemeClr val="tx1"/>
                </a:solidFill>
              </a:rPr>
              <a:t>Today</a:t>
            </a:r>
            <a:r>
              <a:rPr lang="en-US" sz="2800" dirty="0">
                <a:solidFill>
                  <a:schemeClr val="tx1"/>
                </a:solidFill>
              </a:rPr>
              <a:t>, </a:t>
            </a:r>
            <a:r>
              <a:rPr lang="en-US" sz="2800" b="1" dirty="0">
                <a:solidFill>
                  <a:schemeClr val="tx1"/>
                </a:solidFill>
              </a:rPr>
              <a:t>4 of the world's 10 most innovative companies are located in Germany</a:t>
            </a:r>
            <a:r>
              <a:rPr lang="en-US" sz="2800" dirty="0">
                <a:solidFill>
                  <a:schemeClr val="tx1"/>
                </a:solidFill>
              </a:rPr>
              <a:t> and at 12.7% of the world's patent applications, the country ranks 3rd in the world. </a:t>
            </a:r>
            <a:r>
              <a:rPr lang="en-US" sz="2800" dirty="0" smtClean="0">
                <a:solidFill>
                  <a:schemeClr val="tx1"/>
                </a:solidFill>
              </a:rPr>
              <a:t>More than 200,000 </a:t>
            </a:r>
            <a:r>
              <a:rPr lang="en-US" sz="2800" dirty="0">
                <a:solidFill>
                  <a:schemeClr val="tx1"/>
                </a:solidFill>
              </a:rPr>
              <a:t>businesses introduce new high-tech products on the market each year. </a:t>
            </a:r>
            <a:endParaRPr lang="en-US" sz="28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7492" y="4002400"/>
            <a:ext cx="2717394" cy="27173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3194" y="63297"/>
            <a:ext cx="1828800" cy="2743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743" y="4911111"/>
            <a:ext cx="2431958" cy="1841340"/>
          </a:xfrm>
          <a:prstGeom prst="rect">
            <a:avLst/>
          </a:prstGeom>
        </p:spPr>
      </p:pic>
    </p:spTree>
    <p:extLst>
      <p:ext uri="{BB962C8B-B14F-4D97-AF65-F5344CB8AC3E}">
        <p14:creationId xmlns:p14="http://schemas.microsoft.com/office/powerpoint/2010/main" val="34165901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6600" y="533400"/>
            <a:ext cx="5257800" cy="2209799"/>
          </a:xfrm>
        </p:spPr>
        <p:txBody>
          <a:bodyPr>
            <a:normAutofit/>
          </a:bodyPr>
          <a:lstStyle/>
          <a:p>
            <a:pPr marL="0" lvl="0" indent="0">
              <a:buNone/>
            </a:pPr>
            <a:r>
              <a:rPr lang="en-US" sz="3600" b="1" dirty="0" smtClean="0">
                <a:solidFill>
                  <a:schemeClr val="tx1"/>
                </a:solidFill>
              </a:rPr>
              <a:t>Almost 20% </a:t>
            </a:r>
            <a:r>
              <a:rPr lang="en-US" sz="3600" b="1" dirty="0">
                <a:solidFill>
                  <a:schemeClr val="tx1"/>
                </a:solidFill>
              </a:rPr>
              <a:t>of all Americans claim German ancestry</a:t>
            </a:r>
            <a:r>
              <a:rPr lang="en-US" sz="3600" b="1" dirty="0" smtClean="0">
                <a:solidFill>
                  <a:schemeClr val="tx1"/>
                </a:solidFill>
              </a:rPr>
              <a:t>.</a:t>
            </a:r>
            <a:endParaRPr lang="en-US" sz="3600" dirty="0">
              <a:solidFill>
                <a:schemeClr val="tx1"/>
              </a:solidFill>
            </a:endParaRPr>
          </a:p>
          <a:p>
            <a:pPr marL="0" indent="0">
              <a:buNone/>
            </a:pP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76200"/>
            <a:ext cx="2581275" cy="35414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040" y="2895600"/>
            <a:ext cx="4539343" cy="3027707"/>
          </a:xfrm>
          <a:prstGeom prst="rect">
            <a:avLst/>
          </a:prstGeom>
        </p:spPr>
      </p:pic>
      <p:sp>
        <p:nvSpPr>
          <p:cNvPr id="6" name="TextBox 5"/>
          <p:cNvSpPr txBox="1"/>
          <p:nvPr/>
        </p:nvSpPr>
        <p:spPr>
          <a:xfrm>
            <a:off x="152399" y="3733800"/>
            <a:ext cx="4267200" cy="2800767"/>
          </a:xfrm>
          <a:prstGeom prst="rect">
            <a:avLst/>
          </a:prstGeom>
          <a:noFill/>
        </p:spPr>
        <p:txBody>
          <a:bodyPr wrap="square" rtlCol="0">
            <a:spAutoFit/>
          </a:bodyPr>
          <a:lstStyle/>
          <a:p>
            <a:r>
              <a:rPr lang="en-US" sz="2200" dirty="0" smtClean="0">
                <a:solidFill>
                  <a:schemeClr val="tx1"/>
                </a:solidFill>
              </a:rPr>
              <a:t>This heritage is felt throughout the country, in names like Brunswick, GA, in festivals like the Oktoberfest, in holiday traditions (Christmas tree, Easter Bunny, etc.), in words like kindergarten, angst, zeitgeist, and many more.</a:t>
            </a:r>
            <a:endParaRPr lang="en-US" sz="2200" dirty="0"/>
          </a:p>
        </p:txBody>
      </p:sp>
    </p:spTree>
    <p:extLst>
      <p:ext uri="{BB962C8B-B14F-4D97-AF65-F5344CB8AC3E}">
        <p14:creationId xmlns:p14="http://schemas.microsoft.com/office/powerpoint/2010/main" val="2158829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lvl="0" indent="0">
              <a:buNone/>
            </a:pPr>
            <a:r>
              <a:rPr lang="en-GB" dirty="0">
                <a:solidFill>
                  <a:schemeClr val="tx1"/>
                </a:solidFill>
              </a:rPr>
              <a:t>German is the language of </a:t>
            </a:r>
            <a:r>
              <a:rPr lang="en-GB" b="1" dirty="0">
                <a:solidFill>
                  <a:schemeClr val="tx1"/>
                </a:solidFill>
              </a:rPr>
              <a:t>Luther,</a:t>
            </a:r>
            <a:r>
              <a:rPr lang="en-GB" dirty="0">
                <a:solidFill>
                  <a:schemeClr val="tx1"/>
                </a:solidFill>
              </a:rPr>
              <a:t> </a:t>
            </a:r>
            <a:r>
              <a:rPr lang="en-GB" b="1" dirty="0">
                <a:solidFill>
                  <a:schemeClr val="tx1"/>
                </a:solidFill>
              </a:rPr>
              <a:t>Goethe, Nietzsche, Kafka, Mozart, Bach, Freud, Beethoven, and Einstein</a:t>
            </a:r>
            <a:r>
              <a:rPr lang="en-GB" dirty="0">
                <a:solidFill>
                  <a:schemeClr val="tx1"/>
                </a:solidFill>
              </a:rPr>
              <a:t> as well as many more influential authors and artists. Knowing German helps better understand their work.</a:t>
            </a:r>
            <a:endParaRPr lang="en-US" dirty="0">
              <a:solidFill>
                <a:schemeClr val="tx1"/>
              </a:solidFill>
            </a:endParaRP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2477506"/>
            <a:ext cx="5105400" cy="186347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0" y="4876800"/>
            <a:ext cx="1724025" cy="172402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4414718"/>
            <a:ext cx="3276600" cy="2186107"/>
          </a:xfrm>
          <a:prstGeom prst="rect">
            <a:avLst/>
          </a:prstGeom>
        </p:spPr>
      </p:pic>
    </p:spTree>
    <p:extLst>
      <p:ext uri="{BB962C8B-B14F-4D97-AF65-F5344CB8AC3E}">
        <p14:creationId xmlns:p14="http://schemas.microsoft.com/office/powerpoint/2010/main" val="22086185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421</TotalTime>
  <Words>346</Words>
  <Application>Microsoft Office PowerPoint</Application>
  <PresentationFormat>On-screen Show (4:3)</PresentationFormat>
  <Paragraphs>17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 BERKLEY</vt:lpstr>
      <vt:lpstr>Arial</vt:lpstr>
      <vt:lpstr>Century Gothic</vt:lpstr>
      <vt:lpstr>Courier New</vt:lpstr>
      <vt:lpstr>Palatino Linotype</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Strecker</dc:creator>
  <cp:lastModifiedBy>Keith Cothrun</cp:lastModifiedBy>
  <cp:revision>33</cp:revision>
  <dcterms:created xsi:type="dcterms:W3CDTF">2014-07-15T15:37:52Z</dcterms:created>
  <dcterms:modified xsi:type="dcterms:W3CDTF">2014-07-17T18:28:55Z</dcterms:modified>
</cp:coreProperties>
</file>